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9" r:id="rId3"/>
    <p:sldId id="338" r:id="rId4"/>
    <p:sldId id="340" r:id="rId5"/>
    <p:sldId id="341" r:id="rId6"/>
    <p:sldId id="342" r:id="rId7"/>
    <p:sldId id="343" r:id="rId8"/>
    <p:sldId id="334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MS PGothic" panose="020B0600070205080204" pitchFamily="34" charset="-128"/>
      <p:regular r:id="rId2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38"/>
            <p14:sldId id="340"/>
            <p14:sldId id="341"/>
            <p14:sldId id="342"/>
            <p14:sldId id="343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16.10.2020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16.10.2020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Seitz, Marvin Arnold &amp; Markus Fritzsche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Over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Underfitting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8"/>
          <a:stretch/>
        </p:blipFill>
        <p:spPr>
          <a:xfrm>
            <a:off x="1302275" y="1627127"/>
            <a:ext cx="3288013" cy="2358656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2076" y="1040500"/>
            <a:ext cx="509837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Neural Networks tend to over- or </a:t>
            </a:r>
            <a:r>
              <a:rPr lang="en-US" dirty="0" err="1" smtClean="0"/>
              <a:t>underfit</a:t>
            </a:r>
            <a:r>
              <a:rPr lang="en-US" dirty="0" smtClean="0"/>
              <a:t> the data.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94192" y="4149794"/>
            <a:ext cx="51206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Model is missing </a:t>
            </a:r>
            <a:r>
              <a:rPr lang="en-US" dirty="0" err="1" smtClean="0"/>
              <a:t>flexability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The model is </a:t>
            </a:r>
            <a:r>
              <a:rPr lang="en-US" b="1" dirty="0" smtClean="0">
                <a:sym typeface="Wingdings" panose="05000000000000000000" pitchFamily="2" charset="2"/>
              </a:rPr>
              <a:t>not</a:t>
            </a:r>
            <a:r>
              <a:rPr lang="en-US" dirty="0" smtClean="0">
                <a:sym typeface="Wingdings" panose="05000000000000000000" pitchFamily="2" charset="2"/>
              </a:rPr>
              <a:t> able to </a:t>
            </a:r>
            <a:r>
              <a:rPr lang="en-US" b="1" dirty="0" smtClean="0">
                <a:sym typeface="Wingdings" panose="05000000000000000000" pitchFamily="2" charset="2"/>
              </a:rPr>
              <a:t>model the data </a:t>
            </a:r>
            <a:r>
              <a:rPr lang="en-US" dirty="0" smtClean="0">
                <a:sym typeface="Wingdings" panose="05000000000000000000" pitchFamily="2" charset="2"/>
              </a:rPr>
              <a:t>no     matter how much training </a:t>
            </a:r>
            <a:r>
              <a:rPr lang="en-US" dirty="0" err="1" smtClean="0">
                <a:sym typeface="Wingdings" panose="05000000000000000000" pitchFamily="2" charset="2"/>
              </a:rPr>
              <a:t>sampels</a:t>
            </a:r>
            <a:r>
              <a:rPr lang="en-US" dirty="0" smtClean="0">
                <a:sym typeface="Wingdings" panose="05000000000000000000" pitchFamily="2" charset="2"/>
              </a:rPr>
              <a:t> exist.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 result of the model will be straight up bad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814832" y="4167392"/>
            <a:ext cx="538961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Model </a:t>
            </a:r>
            <a:r>
              <a:rPr lang="en-US" dirty="0">
                <a:latin typeface="+mj-lt"/>
              </a:rPr>
              <a:t>fit </a:t>
            </a:r>
            <a:r>
              <a:rPr lang="en-US" dirty="0" smtClean="0">
                <a:latin typeface="+mj-lt"/>
              </a:rPr>
              <a:t>has to much </a:t>
            </a:r>
            <a:r>
              <a:rPr lang="en-US" dirty="0">
                <a:latin typeface="+mj-lt"/>
              </a:rPr>
              <a:t>flexibility </a:t>
            </a:r>
            <a:endParaRPr lang="en-US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Seems </a:t>
            </a:r>
            <a:r>
              <a:rPr lang="en-US" dirty="0"/>
              <a:t>to </a:t>
            </a:r>
            <a:r>
              <a:rPr lang="en-US" dirty="0" smtClean="0"/>
              <a:t>pay to much attention </a:t>
            </a:r>
            <a:r>
              <a:rPr lang="en-US" b="1" dirty="0" smtClean="0"/>
              <a:t>random effects rather </a:t>
            </a:r>
            <a:r>
              <a:rPr lang="en-US" b="1" dirty="0"/>
              <a:t>than </a:t>
            </a:r>
            <a:r>
              <a:rPr lang="en-US" dirty="0"/>
              <a:t>the </a:t>
            </a:r>
            <a:r>
              <a:rPr lang="en-US" b="1" dirty="0"/>
              <a:t>intrinsic properties </a:t>
            </a:r>
            <a:r>
              <a:rPr lang="en-US" dirty="0"/>
              <a:t>of whatever process generated that </a:t>
            </a:r>
            <a:r>
              <a:rPr lang="en-US" dirty="0" smtClean="0"/>
              <a:t>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The results lack of </a:t>
            </a:r>
            <a:r>
              <a:rPr lang="en-US" dirty="0" err="1" smtClean="0">
                <a:sym typeface="Wingdings" panose="05000000000000000000" pitchFamily="2" charset="2"/>
              </a:rPr>
              <a:t>generalizsation</a:t>
            </a:r>
            <a:r>
              <a:rPr lang="en-US" dirty="0" smtClean="0">
                <a:sym typeface="Wingdings" panose="05000000000000000000" pitchFamily="2" charset="2"/>
              </a:rPr>
              <a:t> and are therefore </a:t>
            </a:r>
            <a:r>
              <a:rPr lang="en-US" b="1" dirty="0" smtClean="0">
                <a:sym typeface="Wingdings" panose="05000000000000000000" pitchFamily="2" charset="2"/>
              </a:rPr>
              <a:t>misleading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de-DE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1"/>
          <a:stretch/>
        </p:blipFill>
        <p:spPr>
          <a:xfrm>
            <a:off x="6864075" y="1572263"/>
            <a:ext cx="3291129" cy="23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Over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Underfitting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6" y="1473664"/>
            <a:ext cx="6050804" cy="2819644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2229623" y="3108178"/>
            <a:ext cx="6372708" cy="1193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811098" y="3064401"/>
            <a:ext cx="154817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High Bias</a:t>
            </a:r>
          </a:p>
          <a:p>
            <a:pPr algn="ctr"/>
            <a:r>
              <a:rPr lang="de-DE" sz="1600" dirty="0" smtClean="0"/>
              <a:t>(</a:t>
            </a:r>
            <a:r>
              <a:rPr lang="de-DE" sz="1600" dirty="0" err="1" smtClean="0"/>
              <a:t>Underfitting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48" name="Textfeld 47"/>
          <p:cNvSpPr txBox="1"/>
          <p:nvPr/>
        </p:nvSpPr>
        <p:spPr>
          <a:xfrm>
            <a:off x="6879550" y="309953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Variance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Overfitting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9" name="Smiley 48"/>
          <p:cNvSpPr/>
          <p:nvPr/>
        </p:nvSpPr>
        <p:spPr>
          <a:xfrm>
            <a:off x="5367382" y="3232865"/>
            <a:ext cx="468052" cy="472001"/>
          </a:xfrm>
          <a:prstGeom prst="smileyFac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772076" y="4174913"/>
            <a:ext cx="104811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question of "the best model" is about </a:t>
            </a:r>
            <a:r>
              <a:rPr lang="en-US" b="1" dirty="0"/>
              <a:t>finding</a:t>
            </a:r>
            <a:r>
              <a:rPr lang="en-US" dirty="0"/>
              <a:t> a </a:t>
            </a:r>
            <a:r>
              <a:rPr lang="en-US" b="1" dirty="0"/>
              <a:t>sweet spot </a:t>
            </a:r>
            <a:r>
              <a:rPr lang="en-US" dirty="0"/>
              <a:t>in the tradeoff between bias and variance.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Decay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L1 &amp; L2 </a:t>
            </a:r>
            <a:r>
              <a:rPr lang="de-DE" b="0" dirty="0" err="1" smtClean="0"/>
              <a:t>Regularization</a:t>
            </a: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772076" y="1328798"/>
            <a:ext cx="1048114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Overfitting</a:t>
            </a:r>
            <a:r>
              <a:rPr lang="en-US" dirty="0" smtClean="0"/>
              <a:t> is reflected as </a:t>
            </a:r>
            <a:r>
              <a:rPr lang="en-US" b="1" dirty="0" smtClean="0"/>
              <a:t>very high weights </a:t>
            </a:r>
            <a:r>
              <a:rPr lang="en-US" dirty="0" smtClean="0"/>
              <a:t>between particular neurons. A simple trick to counteract this phenomenon </a:t>
            </a:r>
            <a:r>
              <a:rPr lang="en-US" dirty="0"/>
              <a:t>is </a:t>
            </a:r>
            <a:r>
              <a:rPr lang="en-US" dirty="0" smtClean="0"/>
              <a:t>to </a:t>
            </a:r>
            <a:r>
              <a:rPr lang="en-US" b="1" dirty="0" smtClean="0"/>
              <a:t>penalize unregulated weight</a:t>
            </a:r>
            <a:r>
              <a:rPr lang="en-US" dirty="0" smtClean="0"/>
              <a:t> growth in the loss/cost function directly. This is usually done by adding a regularization term. That is either linear (L1 reg.) or quadratic (L2 reg.)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45" y="2438400"/>
            <a:ext cx="3661944" cy="2663232"/>
          </a:xfrm>
          <a:prstGeom prst="rect">
            <a:avLst/>
          </a:prstGeom>
          <a:ln>
            <a:noFill/>
          </a:ln>
        </p:spPr>
      </p:pic>
      <p:sp>
        <p:nvSpPr>
          <p:cNvPr id="11" name="Rechteck 10"/>
          <p:cNvSpPr/>
          <p:nvPr/>
        </p:nvSpPr>
        <p:spPr>
          <a:xfrm>
            <a:off x="3867949" y="3403451"/>
            <a:ext cx="1813433" cy="4571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867948" y="4352950"/>
            <a:ext cx="1813433" cy="6127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091387" y="2400893"/>
            <a:ext cx="1179989" cy="3416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MSE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078495" y="3536760"/>
            <a:ext cx="1179989" cy="3416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MSE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33782" y="2705017"/>
            <a:ext cx="849407" cy="74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833781" y="3650220"/>
            <a:ext cx="849407" cy="74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835588" y="3080100"/>
            <a:ext cx="249232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These terms will blow up if the sum of all weights gets to high. 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89028" y="2991995"/>
            <a:ext cx="233221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Remember that while training we want to </a:t>
            </a:r>
            <a:r>
              <a:rPr lang="en-US" b="1" dirty="0" smtClean="0"/>
              <a:t>minimize</a:t>
            </a:r>
            <a:r>
              <a:rPr lang="en-US" dirty="0" smtClean="0"/>
              <a:t> this </a:t>
            </a:r>
            <a:r>
              <a:rPr lang="en-US" b="1" dirty="0" smtClean="0"/>
              <a:t>cost</a:t>
            </a:r>
            <a:r>
              <a:rPr lang="en-US" dirty="0" smtClean="0"/>
              <a:t> as much as we can!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Dropout</a:t>
            </a:r>
            <a:br>
              <a:rPr lang="de-DE" dirty="0" smtClean="0"/>
            </a:b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772076" y="1156048"/>
            <a:ext cx="104811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way to prevent unregulated weight growth is the </a:t>
            </a:r>
            <a:r>
              <a:rPr lang="en-US" b="1" dirty="0" smtClean="0"/>
              <a:t>Dropout</a:t>
            </a:r>
            <a:r>
              <a:rPr lang="en-US" dirty="0" smtClean="0"/>
              <a:t> method. </a:t>
            </a:r>
            <a:r>
              <a:rPr lang="en-US" dirty="0"/>
              <a:t>Dropout is a technique where </a:t>
            </a:r>
            <a:r>
              <a:rPr lang="en-US" b="1" dirty="0"/>
              <a:t>randomly </a:t>
            </a:r>
            <a:r>
              <a:rPr lang="en-US" dirty="0"/>
              <a:t>selected</a:t>
            </a:r>
            <a:r>
              <a:rPr lang="en-US" b="1" dirty="0"/>
              <a:t> neurons</a:t>
            </a:r>
            <a:r>
              <a:rPr lang="en-US" dirty="0"/>
              <a:t> are</a:t>
            </a:r>
            <a:r>
              <a:rPr lang="en-US" b="1" dirty="0"/>
              <a:t> ignored </a:t>
            </a:r>
            <a:r>
              <a:rPr lang="en-US" dirty="0"/>
              <a:t>during </a:t>
            </a:r>
            <a:r>
              <a:rPr lang="en-US" b="1" dirty="0"/>
              <a:t>training</a:t>
            </a:r>
            <a:r>
              <a:rPr lang="en-US" dirty="0"/>
              <a:t>. They are “dropped-out” randomly. This means that their contribution to the activation of downstream neurons is temporally removed on the forward pass and any </a:t>
            </a:r>
            <a:r>
              <a:rPr lang="en-US" b="1" dirty="0"/>
              <a:t>weight updates are not applied </a:t>
            </a:r>
            <a:r>
              <a:rPr lang="en-US" dirty="0"/>
              <a:t>to the neuron on the backward pass.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647" y="2554942"/>
            <a:ext cx="3894707" cy="19117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83218" y="4312931"/>
            <a:ext cx="354264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dirty="0" smtClean="0"/>
              <a:t>    </a:t>
            </a:r>
            <a:r>
              <a:rPr lang="de-DE" sz="1200" dirty="0" err="1" smtClean="0"/>
              <a:t>while</a:t>
            </a:r>
            <a:r>
              <a:rPr lang="de-DE" sz="1200" dirty="0" smtClean="0"/>
              <a:t> Training	                </a:t>
            </a:r>
            <a:r>
              <a:rPr lang="de-DE" sz="1200" dirty="0" err="1" smtClean="0"/>
              <a:t>while</a:t>
            </a:r>
            <a:r>
              <a:rPr lang="de-DE" sz="1200" dirty="0" smtClean="0"/>
              <a:t> </a:t>
            </a:r>
            <a:r>
              <a:rPr lang="de-DE" sz="1200" dirty="0" err="1" smtClean="0"/>
              <a:t>testing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72" y="2811814"/>
            <a:ext cx="4696480" cy="3334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72" y="3581401"/>
            <a:ext cx="4677428" cy="62873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72076" y="5005640"/>
            <a:ext cx="1096364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ato"/>
              </a:rPr>
              <a:t>This technique can be viewed as </a:t>
            </a:r>
            <a:r>
              <a:rPr lang="en-US" b="1" dirty="0" smtClean="0">
                <a:latin typeface="Lato"/>
              </a:rPr>
              <a:t>adding noise </a:t>
            </a:r>
            <a:r>
              <a:rPr lang="en-US" dirty="0" smtClean="0">
                <a:latin typeface="Lato"/>
              </a:rPr>
              <a:t>to the network. Despite even the </a:t>
            </a:r>
            <a:r>
              <a:rPr lang="en-US" b="1" dirty="0" smtClean="0">
                <a:latin typeface="Lato"/>
              </a:rPr>
              <a:t>authors</a:t>
            </a:r>
            <a:r>
              <a:rPr lang="en-US" dirty="0" smtClean="0">
                <a:latin typeface="Lato"/>
              </a:rPr>
              <a:t> of the paper </a:t>
            </a:r>
            <a:r>
              <a:rPr lang="en-US" b="1" dirty="0" smtClean="0">
                <a:latin typeface="Lato"/>
              </a:rPr>
              <a:t>don’t know </a:t>
            </a:r>
            <a:r>
              <a:rPr lang="en-US" dirty="0" smtClean="0">
                <a:latin typeface="Lato"/>
              </a:rPr>
              <a:t>why this actually works. Most </a:t>
            </a:r>
            <a:r>
              <a:rPr lang="en-US" dirty="0">
                <a:latin typeface="Lato"/>
              </a:rPr>
              <a:t>importantly Dropout is only used during the </a:t>
            </a:r>
            <a:r>
              <a:rPr lang="en-US" dirty="0" smtClean="0">
                <a:latin typeface="Lato"/>
              </a:rPr>
              <a:t>training </a:t>
            </a:r>
            <a:r>
              <a:rPr lang="en-US" dirty="0">
                <a:latin typeface="Lato"/>
              </a:rPr>
              <a:t>of a </a:t>
            </a:r>
            <a:r>
              <a:rPr lang="en-US" dirty="0" smtClean="0">
                <a:latin typeface="Lato"/>
              </a:rPr>
              <a:t>model only </a:t>
            </a:r>
            <a:r>
              <a:rPr lang="en-US" dirty="0">
                <a:latin typeface="Lato"/>
              </a:rPr>
              <a:t>and is not used when evaluating the model.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2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Early </a:t>
            </a:r>
            <a:r>
              <a:rPr lang="de-DE" dirty="0" err="1" smtClean="0"/>
              <a:t>Stopping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630881" y="1156048"/>
            <a:ext cx="601869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sign of overfitting is the </a:t>
            </a:r>
            <a:r>
              <a:rPr lang="en-US" b="1" dirty="0" smtClean="0"/>
              <a:t>rise</a:t>
            </a:r>
            <a:r>
              <a:rPr lang="en-US" dirty="0" smtClean="0"/>
              <a:t> of the </a:t>
            </a:r>
            <a:r>
              <a:rPr lang="en-US" b="1" dirty="0" smtClean="0"/>
              <a:t>validation error while training</a:t>
            </a:r>
            <a:r>
              <a:rPr lang="en-US" dirty="0" smtClean="0"/>
              <a:t> the network. It is not an </a:t>
            </a:r>
            <a:r>
              <a:rPr lang="en-US" dirty="0" err="1" smtClean="0"/>
              <a:t>suprising</a:t>
            </a:r>
            <a:r>
              <a:rPr lang="en-US" dirty="0" smtClean="0"/>
              <a:t> behavior because the definition of overfitting is that </a:t>
            </a:r>
            <a:r>
              <a:rPr lang="en-US" dirty="0" err="1" smtClean="0"/>
              <a:t>overfitted</a:t>
            </a:r>
            <a:r>
              <a:rPr lang="en-US" dirty="0" smtClean="0"/>
              <a:t> models achieve worse. </a:t>
            </a:r>
          </a:p>
          <a:p>
            <a:endParaRPr lang="en-US" dirty="0"/>
          </a:p>
          <a:p>
            <a:r>
              <a:rPr lang="en-US" dirty="0" smtClean="0"/>
              <a:t>With this plot it is possible to very effectively </a:t>
            </a:r>
            <a:r>
              <a:rPr lang="en-US" b="1" dirty="0" smtClean="0"/>
              <a:t>monitor the whole training process</a:t>
            </a:r>
            <a:r>
              <a:rPr lang="en-US" dirty="0" smtClean="0"/>
              <a:t> and determine the moment, timestamp the model stopped learning useful features.</a:t>
            </a:r>
          </a:p>
          <a:p>
            <a:endParaRPr lang="en-US" dirty="0"/>
          </a:p>
          <a:p>
            <a:r>
              <a:rPr lang="en-US" dirty="0" smtClean="0"/>
              <a:t>If this point is </a:t>
            </a:r>
            <a:r>
              <a:rPr lang="en-US" dirty="0" err="1" smtClean="0"/>
              <a:t>moinitored</a:t>
            </a:r>
            <a:r>
              <a:rPr lang="en-US" dirty="0" smtClean="0"/>
              <a:t>, </a:t>
            </a:r>
            <a:r>
              <a:rPr lang="en-US" b="1" dirty="0" smtClean="0"/>
              <a:t>Early Stopping </a:t>
            </a:r>
            <a:r>
              <a:rPr lang="en-US" dirty="0" smtClean="0"/>
              <a:t>is defined as an </a:t>
            </a:r>
            <a:r>
              <a:rPr lang="en-US" b="1" dirty="0" smtClean="0"/>
              <a:t>automatic</a:t>
            </a:r>
            <a:r>
              <a:rPr lang="en-US" dirty="0" smtClean="0"/>
              <a:t> early </a:t>
            </a:r>
            <a:r>
              <a:rPr lang="en-US" b="1" dirty="0" smtClean="0"/>
              <a:t>end</a:t>
            </a:r>
            <a:r>
              <a:rPr lang="en-US" dirty="0" smtClean="0"/>
              <a:t> of the </a:t>
            </a:r>
            <a:r>
              <a:rPr lang="en-US" b="1" dirty="0" smtClean="0"/>
              <a:t>training,</a:t>
            </a:r>
            <a:r>
              <a:rPr lang="en-US" dirty="0" smtClean="0"/>
              <a:t> if the </a:t>
            </a:r>
            <a:r>
              <a:rPr lang="en-US" b="1" dirty="0" smtClean="0"/>
              <a:t>validation error keep increasing </a:t>
            </a:r>
            <a:r>
              <a:rPr lang="en-US" dirty="0" smtClean="0"/>
              <a:t>for a specific time period.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9" y="1378324"/>
            <a:ext cx="3580724" cy="289868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" y="4420438"/>
            <a:ext cx="7001852" cy="409632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39381" y="5187009"/>
            <a:ext cx="9769496" cy="590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Lato"/>
              </a:rPr>
              <a:t>Keras</a:t>
            </a:r>
            <a:r>
              <a:rPr lang="en-US" dirty="0" smtClean="0">
                <a:solidFill>
                  <a:srgbClr val="FF0000"/>
                </a:solidFill>
                <a:latin typeface="Lat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Callbacks:</a:t>
            </a:r>
            <a:r>
              <a:rPr lang="en-US" dirty="0" smtClean="0">
                <a:solidFill>
                  <a:srgbClr val="FF0000"/>
                </a:solidFill>
                <a:latin typeface="Lat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Once we started the training in 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Keras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, we are not able to access the process.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Callbacks are the only a way to tell 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Keras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to run other predefined functions while doing the training loops.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Argumentation</a:t>
            </a:r>
            <a:endParaRPr lang="de-DE" b="0" dirty="0"/>
          </a:p>
        </p:txBody>
      </p:sp>
      <p:sp>
        <p:nvSpPr>
          <p:cNvPr id="7" name="Rechteck 6"/>
          <p:cNvSpPr/>
          <p:nvPr/>
        </p:nvSpPr>
        <p:spPr>
          <a:xfrm>
            <a:off x="772076" y="1156048"/>
            <a:ext cx="104811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very</a:t>
            </a:r>
            <a:r>
              <a:rPr lang="de-DE" dirty="0" smtClean="0"/>
              <a:t> „</a:t>
            </a:r>
            <a:r>
              <a:rPr lang="de-DE" dirty="0" err="1" smtClean="0"/>
              <a:t>cheap</a:t>
            </a:r>
            <a:r>
              <a:rPr lang="de-DE" dirty="0" smtClean="0"/>
              <a:t>“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create</a:t>
            </a:r>
            <a:r>
              <a:rPr lang="de-DE" b="1" dirty="0" smtClean="0"/>
              <a:t> </a:t>
            </a:r>
            <a:r>
              <a:rPr lang="de-DE" b="1" dirty="0" err="1" smtClean="0"/>
              <a:t>argumented</a:t>
            </a:r>
            <a:r>
              <a:rPr lang="de-DE" b="1" dirty="0" smtClean="0"/>
              <a:t>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real </a:t>
            </a:r>
            <a:r>
              <a:rPr lang="de-DE" dirty="0" err="1" smtClean="0"/>
              <a:t>sampels</a:t>
            </a:r>
            <a:r>
              <a:rPr lang="de-DE" dirty="0" smtClean="0"/>
              <a:t>. </a:t>
            </a:r>
          </a:p>
          <a:p>
            <a:r>
              <a:rPr lang="en-US" dirty="0" smtClean="0"/>
              <a:t>This </a:t>
            </a:r>
            <a:r>
              <a:rPr lang="en-US" dirty="0"/>
              <a:t>technique can be used for both </a:t>
            </a:r>
            <a:r>
              <a:rPr lang="en-US" dirty="0" smtClean="0"/>
              <a:t>NLP (time series) </a:t>
            </a:r>
            <a:r>
              <a:rPr lang="en-US" dirty="0"/>
              <a:t>and </a:t>
            </a:r>
            <a:r>
              <a:rPr lang="en-US" dirty="0" smtClean="0"/>
              <a:t>CV (images).</a:t>
            </a:r>
          </a:p>
          <a:p>
            <a:endParaRPr lang="en-US" dirty="0"/>
          </a:p>
          <a:p>
            <a:r>
              <a:rPr lang="en-US" dirty="0"/>
              <a:t>In CV we can use the techniques like </a:t>
            </a:r>
            <a:r>
              <a:rPr lang="en-US" b="1" dirty="0"/>
              <a:t>Jitter</a:t>
            </a:r>
            <a:r>
              <a:rPr lang="en-US" dirty="0"/>
              <a:t>, </a:t>
            </a:r>
            <a:r>
              <a:rPr lang="en-US" b="1" dirty="0"/>
              <a:t>PCA</a:t>
            </a:r>
            <a:r>
              <a:rPr lang="en-US" dirty="0"/>
              <a:t> and </a:t>
            </a:r>
            <a:r>
              <a:rPr lang="en-US" b="1" dirty="0"/>
              <a:t>Flipping</a:t>
            </a:r>
            <a:r>
              <a:rPr lang="en-US" dirty="0"/>
              <a:t>. Similarly in NLP we can use the techniques like Synonym Replacement</a:t>
            </a:r>
            <a:r>
              <a:rPr lang="en-US" dirty="0" smtClean="0"/>
              <a:t>, Random </a:t>
            </a:r>
            <a:r>
              <a:rPr lang="en-US" dirty="0"/>
              <a:t>Insertion, Random Deletion and Word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5" y="2932557"/>
            <a:ext cx="4368737" cy="25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5.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regularize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530</Words>
  <Application>Microsoft Office PowerPoint</Application>
  <PresentationFormat>Breitbild</PresentationFormat>
  <Paragraphs>38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Symbol</vt:lpstr>
      <vt:lpstr>Wingdings</vt:lpstr>
      <vt:lpstr>Calibri</vt:lpstr>
      <vt:lpstr>Lato</vt:lpstr>
      <vt:lpstr>Open Sans</vt:lpstr>
      <vt:lpstr>MS PGothic</vt:lpstr>
      <vt:lpstr>TUD_2018_16zu9</vt:lpstr>
      <vt:lpstr>PowerPoint-Präsentation</vt:lpstr>
      <vt:lpstr>Over and Underfitting </vt:lpstr>
      <vt:lpstr>Over and Underfitting </vt:lpstr>
      <vt:lpstr>Weight Decay L1 &amp; L2 Regularization</vt:lpstr>
      <vt:lpstr>Dropout </vt:lpstr>
      <vt:lpstr>Early Stopping </vt:lpstr>
      <vt:lpstr>Data Argumentation</vt:lpstr>
      <vt:lpstr>5. Exercise Let‘s regularize our first classifier with Keras!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276</cp:revision>
  <dcterms:created xsi:type="dcterms:W3CDTF">2018-06-15T09:17:35Z</dcterms:created>
  <dcterms:modified xsi:type="dcterms:W3CDTF">2020-10-16T15:04:45Z</dcterms:modified>
</cp:coreProperties>
</file>